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8" r:id="rId7"/>
    <p:sldId id="257" r:id="rId8"/>
    <p:sldId id="262" r:id="rId9"/>
    <p:sldId id="264" r:id="rId10"/>
    <p:sldId id="263"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2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6DB1-52C6-ED06-FE9B-12766113A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D6263-1445-FAC6-A7B0-D6B475608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42B883-326C-527D-E8BB-9ECE5D5862B0}"/>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3EA8E6A9-F42B-B8EF-F703-C6CAF501D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A393A-5406-2492-D625-ECCD3CAD1496}"/>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219617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50F0-5354-06D4-B67B-CFC340B6D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458A6-62DE-FFDC-BC9B-5250A4847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AFDE0-F150-3D41-93CF-5F29A072E013}"/>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3442AED5-9902-6B5D-901A-3CAC5143D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19F50-3645-E796-8032-2E362B0A84DF}"/>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3931576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9DF9C-52B6-B848-8E95-92A5F78922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C116C2-A864-7462-A231-DA37CF1B83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60226-0EFD-C5BE-7E5B-898805650912}"/>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29B50D5A-89D3-50F3-2DD2-E800E39AD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9E6CC-36AC-0B19-0F07-403EFEE9CD0B}"/>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225549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6107-E428-8E2E-CBDE-DB67C5F86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46DE0-41B6-67B3-0DFC-0AF32B65F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64A6A-8F46-0543-0BC9-6A0E923FED8E}"/>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5D276CBC-0BA3-A842-88F4-CD287D0D9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CA193-67C8-4EBC-63F5-FB6EA39E8BED}"/>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403686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0026-23A0-7609-CDA0-CBB4E0D42E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4C24BB-6907-7F05-9552-9FA4722EB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D6847-0E3F-CA03-46E6-B28762BFEA16}"/>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76BABDD4-4512-AC5A-9C2F-4DAFB4537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1EFBF-C1D7-5215-0CC3-C65B7C27522E}"/>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60083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DFDA-FAEA-E7F7-EDB0-12952A85B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449C7-CBF7-FE2D-897F-9EF2A0BDC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DDBBB-DB42-5C55-9DAB-698A5EAB3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A174D1-0227-9466-1A42-4BC63DFB7FCC}"/>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6" name="Footer Placeholder 5">
            <a:extLst>
              <a:ext uri="{FF2B5EF4-FFF2-40B4-BE49-F238E27FC236}">
                <a16:creationId xmlns:a16="http://schemas.microsoft.com/office/drawing/2014/main" id="{4E0ABB06-CF6F-AFC7-1A2F-E74E64AC1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831BC-F19F-546A-BA97-4FE1246E16E7}"/>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2600644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BF48-DD5F-E289-73BD-B5D53DDB21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547D01-C0B8-5CCE-F47B-5199390E41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8BA71-8D78-5ED9-EDF6-3BD02B9B1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69235-D60E-87DD-B232-15E8EA31E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DFCAD4-1B64-F226-AA71-0582EC050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86D547-1975-DAEE-9A32-5710588EF8C1}"/>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8" name="Footer Placeholder 7">
            <a:extLst>
              <a:ext uri="{FF2B5EF4-FFF2-40B4-BE49-F238E27FC236}">
                <a16:creationId xmlns:a16="http://schemas.microsoft.com/office/drawing/2014/main" id="{04BE7048-DF4C-3575-DD5D-A4B8F002BE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970A2-43BC-B6CB-8BB4-6AE85C209D10}"/>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384580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24AA-13B3-3F4C-D13F-F039E0AD8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73D6F2-3056-2C18-AAD3-07B441C9DEB1}"/>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4" name="Footer Placeholder 3">
            <a:extLst>
              <a:ext uri="{FF2B5EF4-FFF2-40B4-BE49-F238E27FC236}">
                <a16:creationId xmlns:a16="http://schemas.microsoft.com/office/drawing/2014/main" id="{088CB7E2-5039-AB3F-3415-28CAE4E1CD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FAFB86-3C06-3A53-8660-36BE42AC5D61}"/>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3477434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CC2420-2C81-AB9B-F448-BAF55C2D332E}"/>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3" name="Footer Placeholder 2">
            <a:extLst>
              <a:ext uri="{FF2B5EF4-FFF2-40B4-BE49-F238E27FC236}">
                <a16:creationId xmlns:a16="http://schemas.microsoft.com/office/drawing/2014/main" id="{70F50AA6-EDE1-D720-AAE2-3D7E6501A4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731EEE-346E-0A2A-1983-7D076DBB2221}"/>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163320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4AD1-E077-7C23-AF48-32466E204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B168FB-F5DD-5C44-F65A-D7A0E389D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C862E9-987D-5F32-02F5-EEDD6C967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BD4E3-87E5-7FEE-A73B-A879B26FF16E}"/>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6" name="Footer Placeholder 5">
            <a:extLst>
              <a:ext uri="{FF2B5EF4-FFF2-40B4-BE49-F238E27FC236}">
                <a16:creationId xmlns:a16="http://schemas.microsoft.com/office/drawing/2014/main" id="{86B6DAB5-76F1-E02A-C653-B008EF546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268B1-0382-82E4-1237-60FF1AF7F519}"/>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398565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6739-54B2-A338-79CE-F9806333B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18CE9-C149-53F6-8F51-45BFD0664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5F4DB3-7832-4E03-9D1B-B103EC176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3BEC4-97D3-D86D-A768-A564984AACFB}"/>
              </a:ext>
            </a:extLst>
          </p:cNvPr>
          <p:cNvSpPr>
            <a:spLocks noGrp="1"/>
          </p:cNvSpPr>
          <p:nvPr>
            <p:ph type="dt" sz="half" idx="10"/>
          </p:nvPr>
        </p:nvSpPr>
        <p:spPr/>
        <p:txBody>
          <a:bodyPr/>
          <a:lstStyle/>
          <a:p>
            <a:fld id="{F3163BD7-1B1A-449E-B366-3F5DEDFBF129}" type="datetimeFigureOut">
              <a:rPr lang="en-US" smtClean="0"/>
              <a:t>12/17/2023</a:t>
            </a:fld>
            <a:endParaRPr lang="en-US"/>
          </a:p>
        </p:txBody>
      </p:sp>
      <p:sp>
        <p:nvSpPr>
          <p:cNvPr id="6" name="Footer Placeholder 5">
            <a:extLst>
              <a:ext uri="{FF2B5EF4-FFF2-40B4-BE49-F238E27FC236}">
                <a16:creationId xmlns:a16="http://schemas.microsoft.com/office/drawing/2014/main" id="{B49BC41B-21E1-8C77-CFBF-3A8ADB990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F6078-A912-A482-E225-639C79A4A210}"/>
              </a:ext>
            </a:extLst>
          </p:cNvPr>
          <p:cNvSpPr>
            <a:spLocks noGrp="1"/>
          </p:cNvSpPr>
          <p:nvPr>
            <p:ph type="sldNum" sz="quarter" idx="12"/>
          </p:nvPr>
        </p:nvSpPr>
        <p:spPr/>
        <p:txBody>
          <a:bodyPr/>
          <a:lstStyle/>
          <a:p>
            <a:fld id="{6F4A3743-950A-49F6-B0EF-2E412182882C}" type="slidenum">
              <a:rPr lang="en-US" smtClean="0"/>
              <a:t>‹#›</a:t>
            </a:fld>
            <a:endParaRPr lang="en-US"/>
          </a:p>
        </p:txBody>
      </p:sp>
    </p:spTree>
    <p:extLst>
      <p:ext uri="{BB962C8B-B14F-4D97-AF65-F5344CB8AC3E}">
        <p14:creationId xmlns:p14="http://schemas.microsoft.com/office/powerpoint/2010/main" val="88833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7F36A7-72C9-F08B-F425-AE6CB4A73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369922-A21A-28CC-725B-88A7621AC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99D1B-9608-8175-B19F-7372D7806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63BD7-1B1A-449E-B366-3F5DEDFBF129}" type="datetimeFigureOut">
              <a:rPr lang="en-US" smtClean="0"/>
              <a:t>12/17/2023</a:t>
            </a:fld>
            <a:endParaRPr lang="en-US"/>
          </a:p>
        </p:txBody>
      </p:sp>
      <p:sp>
        <p:nvSpPr>
          <p:cNvPr id="5" name="Footer Placeholder 4">
            <a:extLst>
              <a:ext uri="{FF2B5EF4-FFF2-40B4-BE49-F238E27FC236}">
                <a16:creationId xmlns:a16="http://schemas.microsoft.com/office/drawing/2014/main" id="{546B4318-D47D-8DF5-71FC-49D4D38687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42F859-0040-2452-9A98-5D4D4766D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A3743-950A-49F6-B0EF-2E412182882C}" type="slidenum">
              <a:rPr lang="en-US" smtClean="0"/>
              <a:t>‹#›</a:t>
            </a:fld>
            <a:endParaRPr lang="en-US"/>
          </a:p>
        </p:txBody>
      </p:sp>
    </p:spTree>
    <p:extLst>
      <p:ext uri="{BB962C8B-B14F-4D97-AF65-F5344CB8AC3E}">
        <p14:creationId xmlns:p14="http://schemas.microsoft.com/office/powerpoint/2010/main" val="194686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audio" Target="../media/audio2.wav"/><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D2134-167F-A411-EB5D-E9121DFD91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5569202-6EF4-1C1F-AAB6-8DCAC8F5923F}"/>
              </a:ext>
            </a:extLst>
          </p:cNvPr>
          <p:cNvSpPr txBox="1"/>
          <p:nvPr/>
        </p:nvSpPr>
        <p:spPr>
          <a:xfrm>
            <a:off x="370112" y="870855"/>
            <a:ext cx="7380516" cy="3416320"/>
          </a:xfrm>
          <a:prstGeom prst="rect">
            <a:avLst/>
          </a:prstGeom>
          <a:noFill/>
        </p:spPr>
        <p:txBody>
          <a:bodyPr wrap="square" rtlCol="0">
            <a:spAutoFit/>
          </a:bodyPr>
          <a:lstStyle/>
          <a:p>
            <a:r>
              <a:rPr lang="en-US" sz="2400" b="1" dirty="0">
                <a:solidFill>
                  <a:schemeClr val="accent4"/>
                </a:solidFill>
                <a:latin typeface="Times New Roman" panose="02020603050405020304" pitchFamily="18" charset="0"/>
                <a:cs typeface="Times New Roman" panose="02020603050405020304" pitchFamily="18" charset="0"/>
              </a:rPr>
              <a:t>Name: Md. Abir Rahman</a:t>
            </a:r>
          </a:p>
          <a:p>
            <a:r>
              <a:rPr lang="en-US" sz="2400" b="1" dirty="0">
                <a:solidFill>
                  <a:schemeClr val="accent4"/>
                </a:solidFill>
                <a:latin typeface="Times New Roman" panose="02020603050405020304" pitchFamily="18" charset="0"/>
                <a:cs typeface="Times New Roman" panose="02020603050405020304" pitchFamily="18" charset="0"/>
              </a:rPr>
              <a:t>Department: Computer Science &amp; Engineering</a:t>
            </a:r>
          </a:p>
          <a:p>
            <a:r>
              <a:rPr lang="en-US" sz="2400" b="1" dirty="0">
                <a:solidFill>
                  <a:schemeClr val="accent4"/>
                </a:solidFill>
                <a:latin typeface="Times New Roman" panose="02020603050405020304" pitchFamily="18" charset="0"/>
                <a:cs typeface="Times New Roman" panose="02020603050405020304" pitchFamily="18" charset="0"/>
              </a:rPr>
              <a:t>Course Title: Structured Programming</a:t>
            </a:r>
          </a:p>
          <a:p>
            <a:r>
              <a:rPr lang="en-US" sz="2400" b="1" dirty="0">
                <a:solidFill>
                  <a:schemeClr val="accent4"/>
                </a:solidFill>
                <a:latin typeface="Times New Roman" panose="02020603050405020304" pitchFamily="18" charset="0"/>
                <a:cs typeface="Times New Roman" panose="02020603050405020304" pitchFamily="18" charset="0"/>
              </a:rPr>
              <a:t>Course Code: CSE-103</a:t>
            </a:r>
          </a:p>
          <a:p>
            <a:r>
              <a:rPr lang="en-US" sz="2400" b="1" dirty="0">
                <a:solidFill>
                  <a:schemeClr val="accent4"/>
                </a:solidFill>
                <a:latin typeface="Times New Roman" panose="02020603050405020304" pitchFamily="18" charset="0"/>
                <a:cs typeface="Times New Roman" panose="02020603050405020304" pitchFamily="18" charset="0"/>
              </a:rPr>
              <a:t>Section: 20</a:t>
            </a:r>
          </a:p>
          <a:p>
            <a:r>
              <a:rPr lang="en-US" sz="2400" b="1" dirty="0">
                <a:solidFill>
                  <a:schemeClr val="accent4"/>
                </a:solidFill>
                <a:latin typeface="Times New Roman" panose="02020603050405020304" pitchFamily="18" charset="0"/>
                <a:cs typeface="Times New Roman" panose="02020603050405020304" pitchFamily="18" charset="0"/>
              </a:rPr>
              <a:t>Academic Session: Fall 2023</a:t>
            </a:r>
          </a:p>
          <a:p>
            <a:r>
              <a:rPr lang="en-US" sz="2400" b="1" dirty="0">
                <a:solidFill>
                  <a:schemeClr val="accent4"/>
                </a:solidFill>
                <a:latin typeface="Times New Roman" panose="02020603050405020304" pitchFamily="18" charset="0"/>
                <a:cs typeface="Times New Roman" panose="02020603050405020304" pitchFamily="18" charset="0"/>
              </a:rPr>
              <a:t>Academic Term: Final-term</a:t>
            </a:r>
          </a:p>
          <a:p>
            <a:r>
              <a:rPr lang="en-US" sz="2400" b="1" dirty="0">
                <a:solidFill>
                  <a:schemeClr val="accent4"/>
                </a:solidFill>
                <a:latin typeface="Times New Roman" panose="02020603050405020304" pitchFamily="18" charset="0"/>
                <a:cs typeface="Times New Roman" panose="02020603050405020304" pitchFamily="18" charset="0"/>
              </a:rPr>
              <a:t>Date: 11-12-2023</a:t>
            </a:r>
          </a:p>
          <a:p>
            <a:r>
              <a:rPr lang="en-US" sz="2400" b="1" dirty="0">
                <a:solidFill>
                  <a:schemeClr val="accent4"/>
                </a:solidFill>
                <a:latin typeface="Times New Roman" panose="02020603050405020304" pitchFamily="18" charset="0"/>
                <a:cs typeface="Times New Roman" panose="02020603050405020304" pitchFamily="18" charset="0"/>
              </a:rPr>
              <a:t>Instructor: Dr. Md. </a:t>
            </a:r>
            <a:r>
              <a:rPr lang="en-US" sz="2400" b="1" dirty="0" err="1">
                <a:solidFill>
                  <a:schemeClr val="accent4"/>
                </a:solidFill>
                <a:latin typeface="Times New Roman" panose="02020603050405020304" pitchFamily="18" charset="0"/>
                <a:cs typeface="Times New Roman" panose="02020603050405020304" pitchFamily="18" charset="0"/>
              </a:rPr>
              <a:t>Atiqur</a:t>
            </a:r>
            <a:r>
              <a:rPr lang="en-US" sz="2400" b="1" dirty="0">
                <a:solidFill>
                  <a:schemeClr val="accent4"/>
                </a:solidFill>
                <a:latin typeface="Times New Roman" panose="02020603050405020304" pitchFamily="18" charset="0"/>
                <a:cs typeface="Times New Roman" panose="02020603050405020304" pitchFamily="18" charset="0"/>
              </a:rPr>
              <a:t> Rahman</a:t>
            </a:r>
          </a:p>
        </p:txBody>
      </p:sp>
    </p:spTree>
    <p:extLst>
      <p:ext uri="{BB962C8B-B14F-4D97-AF65-F5344CB8AC3E}">
        <p14:creationId xmlns:p14="http://schemas.microsoft.com/office/powerpoint/2010/main" val="40954028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white background with black lines">
            <a:extLst>
              <a:ext uri="{FF2B5EF4-FFF2-40B4-BE49-F238E27FC236}">
                <a16:creationId xmlns:a16="http://schemas.microsoft.com/office/drawing/2014/main" id="{F6A59B96-DD8C-C3C2-1C1C-097C2733E36C}"/>
              </a:ext>
            </a:extLst>
          </p:cNvPr>
          <p:cNvPicPr>
            <a:picLocks noChangeAspect="1"/>
          </p:cNvPicPr>
          <p:nvPr/>
        </p:nvPicPr>
        <p:blipFill rotWithShape="1">
          <a:blip r:embed="rId2">
            <a:extLst>
              <a:ext uri="{28A0092B-C50C-407E-A947-70E740481C1C}">
                <a14:useLocalDpi xmlns:a14="http://schemas.microsoft.com/office/drawing/2010/main" val="0"/>
              </a:ext>
            </a:extLst>
          </a:blip>
          <a:srcRect l="5331" r="1325"/>
          <a:stretch/>
        </p:blipFill>
        <p:spPr>
          <a:xfrm rot="5400000">
            <a:off x="2666117" y="-2666359"/>
            <a:ext cx="6856718" cy="12192000"/>
          </a:xfrm>
          <a:prstGeom prst="rect">
            <a:avLst/>
          </a:prstGeom>
        </p:spPr>
      </p:pic>
      <p:pic>
        <p:nvPicPr>
          <p:cNvPr id="7" name="Picture 6" descr="A computer screen shot of a program code">
            <a:extLst>
              <a:ext uri="{FF2B5EF4-FFF2-40B4-BE49-F238E27FC236}">
                <a16:creationId xmlns:a16="http://schemas.microsoft.com/office/drawing/2014/main" id="{54E38FE0-8363-06B2-9C59-8989C7057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364" y="561575"/>
            <a:ext cx="8764223" cy="5734850"/>
          </a:xfrm>
          <a:prstGeom prst="rect">
            <a:avLst/>
          </a:prstGeom>
        </p:spPr>
      </p:pic>
      <p:sp>
        <p:nvSpPr>
          <p:cNvPr id="36" name="Rectangle: Rounded Corners 35">
            <a:extLst>
              <a:ext uri="{FF2B5EF4-FFF2-40B4-BE49-F238E27FC236}">
                <a16:creationId xmlns:a16="http://schemas.microsoft.com/office/drawing/2014/main" id="{BEB69D38-0A02-D79E-E84F-6BD6E846F076}"/>
              </a:ext>
            </a:extLst>
          </p:cNvPr>
          <p:cNvSpPr/>
          <p:nvPr/>
        </p:nvSpPr>
        <p:spPr>
          <a:xfrm>
            <a:off x="2396836" y="1468582"/>
            <a:ext cx="997528" cy="26323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870186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8436FC47-D0EE-B352-6510-6D56DB7518AD}"/>
              </a:ext>
            </a:extLst>
          </p:cNvPr>
          <p:cNvPicPr>
            <a:picLocks noChangeAspect="1"/>
          </p:cNvPicPr>
          <p:nvPr/>
        </p:nvPicPr>
        <p:blipFill rotWithShape="1">
          <a:blip r:embed="rId2">
            <a:extLst>
              <a:ext uri="{28A0092B-C50C-407E-A947-70E740481C1C}">
                <a14:useLocalDpi xmlns:a14="http://schemas.microsoft.com/office/drawing/2010/main" val="0"/>
              </a:ext>
            </a:extLst>
          </a:blip>
          <a:srcRect r="3607" b="-1"/>
          <a:stretch/>
        </p:blipFill>
        <p:spPr>
          <a:xfrm>
            <a:off x="307775" y="261437"/>
            <a:ext cx="11576450" cy="6335126"/>
          </a:xfrm>
          <a:prstGeom prst="rect">
            <a:avLst/>
          </a:prstGeom>
        </p:spPr>
      </p:pic>
      <p:sp>
        <p:nvSpPr>
          <p:cNvPr id="13" name="Rectangle 12">
            <a:extLst>
              <a:ext uri="{FF2B5EF4-FFF2-40B4-BE49-F238E27FC236}">
                <a16:creationId xmlns:a16="http://schemas.microsoft.com/office/drawing/2014/main" id="{F905E92F-4252-EA0E-4005-9BE47D8271EA}"/>
              </a:ext>
            </a:extLst>
          </p:cNvPr>
          <p:cNvSpPr/>
          <p:nvPr/>
        </p:nvSpPr>
        <p:spPr>
          <a:xfrm>
            <a:off x="307775" y="1246909"/>
            <a:ext cx="5788225" cy="193963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5" name="Picture 14" descr="Young businessman cheering two hands">
            <a:extLst>
              <a:ext uri="{FF2B5EF4-FFF2-40B4-BE49-F238E27FC236}">
                <a16:creationId xmlns:a16="http://schemas.microsoft.com/office/drawing/2014/main" id="{1F313EA1-813F-9441-5174-D891246C5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624" y="1113716"/>
            <a:ext cx="2172976" cy="6807935"/>
          </a:xfrm>
          <a:prstGeom prst="rect">
            <a:avLst/>
          </a:prstGeom>
        </p:spPr>
      </p:pic>
      <p:sp>
        <p:nvSpPr>
          <p:cNvPr id="2" name="Arrow: Striped Right 1">
            <a:extLst>
              <a:ext uri="{FF2B5EF4-FFF2-40B4-BE49-F238E27FC236}">
                <a16:creationId xmlns:a16="http://schemas.microsoft.com/office/drawing/2014/main" id="{4AC54E9B-04DF-6457-DCD1-4182AB737A49}"/>
              </a:ext>
            </a:extLst>
          </p:cNvPr>
          <p:cNvSpPr/>
          <p:nvPr/>
        </p:nvSpPr>
        <p:spPr>
          <a:xfrm flipH="1">
            <a:off x="831270" y="1246910"/>
            <a:ext cx="304797" cy="240654"/>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Striped Right 15">
            <a:extLst>
              <a:ext uri="{FF2B5EF4-FFF2-40B4-BE49-F238E27FC236}">
                <a16:creationId xmlns:a16="http://schemas.microsoft.com/office/drawing/2014/main" id="{92246968-2218-3FC1-16B2-2B9140F38BDC}"/>
              </a:ext>
            </a:extLst>
          </p:cNvPr>
          <p:cNvSpPr/>
          <p:nvPr/>
        </p:nvSpPr>
        <p:spPr>
          <a:xfrm flipH="1">
            <a:off x="1134579" y="1655345"/>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Striped Right 16">
            <a:extLst>
              <a:ext uri="{FF2B5EF4-FFF2-40B4-BE49-F238E27FC236}">
                <a16:creationId xmlns:a16="http://schemas.microsoft.com/office/drawing/2014/main" id="{90B31C32-A375-3523-0088-EE273D130E27}"/>
              </a:ext>
            </a:extLst>
          </p:cNvPr>
          <p:cNvSpPr/>
          <p:nvPr/>
        </p:nvSpPr>
        <p:spPr>
          <a:xfrm flipH="1">
            <a:off x="1112311" y="1458056"/>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98EE63FB-68B8-09E4-98D0-9287EDC4E1DD}"/>
              </a:ext>
            </a:extLst>
          </p:cNvPr>
          <p:cNvSpPr/>
          <p:nvPr/>
        </p:nvSpPr>
        <p:spPr>
          <a:xfrm flipH="1">
            <a:off x="1852161" y="1877017"/>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D06DFCB2-0E39-ADB2-68A9-4E65EF2E9DAB}"/>
              </a:ext>
            </a:extLst>
          </p:cNvPr>
          <p:cNvSpPr/>
          <p:nvPr/>
        </p:nvSpPr>
        <p:spPr>
          <a:xfrm flipH="1">
            <a:off x="1112310" y="2078183"/>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Striped Right 19">
            <a:extLst>
              <a:ext uri="{FF2B5EF4-FFF2-40B4-BE49-F238E27FC236}">
                <a16:creationId xmlns:a16="http://schemas.microsoft.com/office/drawing/2014/main" id="{AC6FE805-EC37-433F-EA27-2BA0AAC0425E}"/>
              </a:ext>
            </a:extLst>
          </p:cNvPr>
          <p:cNvSpPr/>
          <p:nvPr/>
        </p:nvSpPr>
        <p:spPr>
          <a:xfrm flipH="1">
            <a:off x="2650168" y="2369128"/>
            <a:ext cx="263238"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951827EB-A978-8CD0-6FAD-C2E57FD16B70}"/>
              </a:ext>
            </a:extLst>
          </p:cNvPr>
          <p:cNvSpPr/>
          <p:nvPr/>
        </p:nvSpPr>
        <p:spPr>
          <a:xfrm flipH="1">
            <a:off x="1112309" y="2552837"/>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04620A13-D7F4-E289-EB28-7D240D67C911}"/>
              </a:ext>
            </a:extLst>
          </p:cNvPr>
          <p:cNvSpPr/>
          <p:nvPr/>
        </p:nvSpPr>
        <p:spPr>
          <a:xfrm flipH="1">
            <a:off x="5074714" y="2762181"/>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26B1219C-88C0-E74B-42C9-015559BDA3D2}"/>
              </a:ext>
            </a:extLst>
          </p:cNvPr>
          <p:cNvSpPr/>
          <p:nvPr/>
        </p:nvSpPr>
        <p:spPr>
          <a:xfrm flipH="1">
            <a:off x="1013550" y="2959746"/>
            <a:ext cx="263239" cy="290945"/>
          </a:xfrm>
          <a:prstGeom prst="strip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1960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rgbClr val="FF3300"/>
                                      </p:to>
                                    </p:animClr>
                                  </p:subTnLst>
                                </p:cTn>
                              </p:par>
                            </p:childTnLst>
                          </p:cTn>
                        </p:par>
                      </p:childTnLst>
                    </p:cTn>
                  </p:par>
                  <p:par>
                    <p:cTn id="7" fill="hold">
                      <p:stCondLst>
                        <p:cond delay="indefinite"/>
                      </p:stCondLst>
                      <p:childTnLst>
                        <p:par>
                          <p:cTn id="8" fill="hold">
                            <p:stCondLst>
                              <p:cond delay="0"/>
                            </p:stCondLst>
                            <p:childTnLst>
                              <p:par>
                                <p:cTn id="9" presetID="16" presetClass="entr" presetSubtype="21" fill="remove"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500"/>
                            </p:stCondLst>
                            <p:childTnLst>
                              <p:par>
                                <p:cTn id="13" presetID="16" presetClass="entr" presetSubtype="21" fill="remove"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par>
                          <p:cTn id="16" fill="hold">
                            <p:stCondLst>
                              <p:cond delay="1000"/>
                            </p:stCondLst>
                            <p:childTnLst>
                              <p:par>
                                <p:cTn id="17" presetID="16" presetClass="entr" presetSubtype="21" fill="remove"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par>
                          <p:cTn id="20" fill="hold">
                            <p:stCondLst>
                              <p:cond delay="1500"/>
                            </p:stCondLst>
                            <p:childTnLst>
                              <p:par>
                                <p:cTn id="21" presetID="16" presetClass="entr" presetSubtype="21" fill="remove"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par>
                          <p:cTn id="24" fill="hold">
                            <p:stCondLst>
                              <p:cond delay="2000"/>
                            </p:stCondLst>
                            <p:childTnLst>
                              <p:par>
                                <p:cTn id="25" presetID="16" presetClass="entr" presetSubtype="21" fill="remove"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par>
                          <p:cTn id="28" fill="hold">
                            <p:stCondLst>
                              <p:cond delay="2500"/>
                            </p:stCondLst>
                            <p:childTnLst>
                              <p:par>
                                <p:cTn id="29" presetID="16" presetClass="entr" presetSubtype="21" fill="remove"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par>
                          <p:cTn id="32" fill="hold">
                            <p:stCondLst>
                              <p:cond delay="3000"/>
                            </p:stCondLst>
                            <p:childTnLst>
                              <p:par>
                                <p:cTn id="33" presetID="16" presetClass="entr" presetSubtype="21" fill="remove"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childTnLst>
                          </p:cTn>
                        </p:par>
                        <p:par>
                          <p:cTn id="36" fill="hold">
                            <p:stCondLst>
                              <p:cond delay="3500"/>
                            </p:stCondLst>
                            <p:childTnLst>
                              <p:par>
                                <p:cTn id="37" presetID="16" presetClass="entr" presetSubtype="21" fill="remove"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childTnLst>
                          </p:cTn>
                        </p:par>
                        <p:par>
                          <p:cTn id="40" fill="hold">
                            <p:stCondLst>
                              <p:cond delay="4000"/>
                            </p:stCondLst>
                            <p:childTnLst>
                              <p:par>
                                <p:cTn id="41" presetID="16" presetClass="entr" presetSubtype="21" fill="remove"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circle(in)">
                                      <p:cBhvr>
                                        <p:cTn id="4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5" name="Freeform: Shape 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extBox 1">
            <a:extLst>
              <a:ext uri="{FF2B5EF4-FFF2-40B4-BE49-F238E27FC236}">
                <a16:creationId xmlns:a16="http://schemas.microsoft.com/office/drawing/2014/main" id="{591F83A7-747E-DBDE-4821-5F200F500C21}"/>
              </a:ext>
            </a:extLst>
          </p:cNvPr>
          <p:cNvSpPr txBox="1"/>
          <p:nvPr/>
        </p:nvSpPr>
        <p:spPr>
          <a:xfrm>
            <a:off x="3215729" y="1764407"/>
            <a:ext cx="5760846" cy="2310312"/>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5200" b="1" kern="1200" dirty="0">
                <a:solidFill>
                  <a:srgbClr val="002060"/>
                </a:solidFill>
                <a:latin typeface="Times New Roman" panose="02020603050405020304" pitchFamily="18" charset="0"/>
                <a:ea typeface="+mj-ea"/>
                <a:cs typeface="Times New Roman" panose="02020603050405020304" pitchFamily="18" charset="0"/>
              </a:rPr>
              <a:t>Congratulations, Our Code has passed all the Test Cases.</a:t>
            </a:r>
          </a:p>
        </p:txBody>
      </p:sp>
      <p:pic>
        <p:nvPicPr>
          <p:cNvPr id="24" name="Graphic 23" descr="Balloons">
            <a:extLst>
              <a:ext uri="{FF2B5EF4-FFF2-40B4-BE49-F238E27FC236}">
                <a16:creationId xmlns:a16="http://schemas.microsoft.com/office/drawing/2014/main" id="{8F3A8160-0439-CF3B-173E-805BD17933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9883" y="4191000"/>
            <a:ext cx="1911928" cy="1911928"/>
          </a:xfrm>
          <a:prstGeom prst="rect">
            <a:avLst/>
          </a:prstGeom>
        </p:spPr>
      </p:pic>
      <p:pic>
        <p:nvPicPr>
          <p:cNvPr id="27" name="Graphic 26" descr="Fireworks with solid fill">
            <a:extLst>
              <a:ext uri="{FF2B5EF4-FFF2-40B4-BE49-F238E27FC236}">
                <a16:creationId xmlns:a16="http://schemas.microsoft.com/office/drawing/2014/main" id="{FC77965B-BFD4-3BB8-0577-E152096E2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369" y="272732"/>
            <a:ext cx="2239301" cy="2239301"/>
          </a:xfrm>
          <a:prstGeom prst="rect">
            <a:avLst/>
          </a:prstGeom>
        </p:spPr>
      </p:pic>
      <p:pic>
        <p:nvPicPr>
          <p:cNvPr id="28" name="Graphic 27" descr="Fireworks with solid fill">
            <a:extLst>
              <a:ext uri="{FF2B5EF4-FFF2-40B4-BE49-F238E27FC236}">
                <a16:creationId xmlns:a16="http://schemas.microsoft.com/office/drawing/2014/main" id="{35228C43-1F3C-89DB-0A78-A98265A82C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85717" y="4027312"/>
            <a:ext cx="2239301" cy="2239301"/>
          </a:xfrm>
          <a:prstGeom prst="rect">
            <a:avLst/>
          </a:prstGeom>
        </p:spPr>
      </p:pic>
      <p:pic>
        <p:nvPicPr>
          <p:cNvPr id="30" name="Graphic 29" descr="Fireworks with solid fill">
            <a:extLst>
              <a:ext uri="{FF2B5EF4-FFF2-40B4-BE49-F238E27FC236}">
                <a16:creationId xmlns:a16="http://schemas.microsoft.com/office/drawing/2014/main" id="{5A29A1CD-1227-6F0F-82D3-6696CEB23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07756" y="4179713"/>
            <a:ext cx="2239301" cy="2239301"/>
          </a:xfrm>
          <a:prstGeom prst="rect">
            <a:avLst/>
          </a:prstGeom>
        </p:spPr>
      </p:pic>
      <p:pic>
        <p:nvPicPr>
          <p:cNvPr id="31" name="Graphic 30" descr="Fireworks with solid fill">
            <a:extLst>
              <a:ext uri="{FF2B5EF4-FFF2-40B4-BE49-F238E27FC236}">
                <a16:creationId xmlns:a16="http://schemas.microsoft.com/office/drawing/2014/main" id="{B082DE39-2B34-1A22-F302-423113E645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79981" y="251950"/>
            <a:ext cx="2239301" cy="2239301"/>
          </a:xfrm>
          <a:prstGeom prst="rect">
            <a:avLst/>
          </a:prstGeom>
        </p:spPr>
      </p:pic>
      <p:pic>
        <p:nvPicPr>
          <p:cNvPr id="32" name="Graphic 31" descr="Balloons">
            <a:extLst>
              <a:ext uri="{FF2B5EF4-FFF2-40B4-BE49-F238E27FC236}">
                <a16:creationId xmlns:a16="http://schemas.microsoft.com/office/drawing/2014/main" id="{BDDFC81C-3035-5908-5C6B-65B322D6A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1095" y="53371"/>
            <a:ext cx="1911928" cy="1911928"/>
          </a:xfrm>
          <a:prstGeom prst="rect">
            <a:avLst/>
          </a:prstGeom>
        </p:spPr>
      </p:pic>
    </p:spTree>
    <p:extLst>
      <p:ext uri="{BB962C8B-B14F-4D97-AF65-F5344CB8AC3E}">
        <p14:creationId xmlns:p14="http://schemas.microsoft.com/office/powerpoint/2010/main" val="297261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2000"/>
                                        <p:tgtEl>
                                          <p:spTgt spid="24"/>
                                        </p:tgtEl>
                                      </p:cBhvr>
                                    </p:animEffect>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2000"/>
                                        <p:tgtEl>
                                          <p:spTgt spid="27"/>
                                        </p:tgtEl>
                                      </p:cBhvr>
                                    </p:animEffect>
                                  </p:childTnLst>
                                  <p:subTnLst>
                                    <p:audio>
                                      <p:cMediaNode>
                                        <p:cTn display="0" masterRel="sameClick">
                                          <p:stCondLst>
                                            <p:cond evt="begin" delay="0">
                                              <p:tn val="8"/>
                                            </p:cond>
                                          </p:stCondLst>
                                          <p:endCondLst>
                                            <p:cond evt="onStopAudio" delay="0">
                                              <p:tgtEl>
                                                <p:sldTgt/>
                                              </p:tgtEl>
                                            </p:cond>
                                          </p:endCondLst>
                                        </p:cTn>
                                        <p:tgtEl>
                                          <p:sndTgt r:embed="rId3" name="explode.wav"/>
                                        </p:tgtEl>
                                      </p:cMediaNode>
                                    </p:audio>
                                  </p:sub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2000"/>
                                        <p:tgtEl>
                                          <p:spTgt spid="28"/>
                                        </p:tgtEl>
                                      </p:cBhvr>
                                    </p:animEffect>
                                  </p:childTnLst>
                                  <p:subTnLst>
                                    <p:audio>
                                      <p:cMediaNode>
                                        <p:cTn display="0" masterRel="sameClick">
                                          <p:stCondLst>
                                            <p:cond evt="begin" delay="0">
                                              <p:tn val="11"/>
                                            </p:cond>
                                          </p:stCondLst>
                                          <p:endCondLst>
                                            <p:cond evt="onStopAudio" delay="0">
                                              <p:tgtEl>
                                                <p:sldTgt/>
                                              </p:tgtEl>
                                            </p:cond>
                                          </p:endCondLst>
                                        </p:cTn>
                                        <p:tgtEl>
                                          <p:sndTgt r:embed="rId3" name="explode.wav"/>
                                        </p:tgtEl>
                                      </p:cMediaNode>
                                    </p:audio>
                                  </p:subTnLst>
                                </p:cTn>
                              </p:par>
                              <p:par>
                                <p:cTn id="14" presetID="2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2000"/>
                                        <p:tgtEl>
                                          <p:spTgt spid="30"/>
                                        </p:tgtEl>
                                      </p:cBhvr>
                                    </p:animEffect>
                                  </p:childTnLst>
                                  <p:subTnLst>
                                    <p:audio>
                                      <p:cMediaNode>
                                        <p:cTn display="0" masterRel="sameClick">
                                          <p:stCondLst>
                                            <p:cond evt="begin" delay="0">
                                              <p:tn val="14"/>
                                            </p:cond>
                                          </p:stCondLst>
                                          <p:endCondLst>
                                            <p:cond evt="onStopAudio" delay="0">
                                              <p:tgtEl>
                                                <p:sldTgt/>
                                              </p:tgtEl>
                                            </p:cond>
                                          </p:endCondLst>
                                        </p:cTn>
                                        <p:tgtEl>
                                          <p:sndTgt r:embed="rId3" name="explode.wav"/>
                                        </p:tgtEl>
                                      </p:cMediaNode>
                                    </p:audio>
                                  </p:subTnLst>
                                </p:cTn>
                              </p:par>
                              <p:par>
                                <p:cTn id="17" presetID="2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2000"/>
                                        <p:tgtEl>
                                          <p:spTgt spid="31"/>
                                        </p:tgtEl>
                                      </p:cBhvr>
                                    </p:animEffect>
                                  </p:childTnLst>
                                  <p:subTnLst>
                                    <p:audio>
                                      <p:cMediaNode>
                                        <p:cTn display="0" masterRel="sameClick">
                                          <p:stCondLst>
                                            <p:cond evt="begin" delay="0">
                                              <p:tn val="17"/>
                                            </p:cond>
                                          </p:stCondLst>
                                          <p:endCondLst>
                                            <p:cond evt="onStopAudio" delay="0">
                                              <p:tgtEl>
                                                <p:sldTgt/>
                                              </p:tgtEl>
                                            </p:cond>
                                          </p:endCondLst>
                                        </p:cTn>
                                        <p:tgtEl>
                                          <p:sndTgt r:embed="rId3" name="explode.wav"/>
                                        </p:tgtEl>
                                      </p:cMediaNode>
                                    </p:audio>
                                  </p:subTnLst>
                                </p:cTn>
                              </p:par>
                              <p:par>
                                <p:cTn id="20" presetID="22" presetClass="entr" presetSubtype="4"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2000"/>
                                        <p:tgtEl>
                                          <p:spTgt spid="32"/>
                                        </p:tgtEl>
                                      </p:cBhvr>
                                    </p:animEffect>
                                  </p:childTnLst>
                                  <p:subTnLst>
                                    <p:audio>
                                      <p:cMediaNode>
                                        <p:cTn display="0" masterRel="sameClick">
                                          <p:stCondLst>
                                            <p:cond evt="begin" delay="0">
                                              <p:tn val="20"/>
                                            </p:cond>
                                          </p:stCondLst>
                                          <p:endCondLst>
                                            <p:cond evt="onStopAudio" delay="0">
                                              <p:tgtEl>
                                                <p:sldTgt/>
                                              </p:tgtEl>
                                            </p:cond>
                                          </p:endCondLst>
                                        </p:cTn>
                                        <p:tgtEl>
                                          <p:sndTgt r:embed="rId2"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A26AB8-82B3-8703-1D97-82D94C063E56}"/>
              </a:ext>
            </a:extLst>
          </p:cNvPr>
          <p:cNvSpPr txBox="1"/>
          <p:nvPr/>
        </p:nvSpPr>
        <p:spPr>
          <a:xfrm>
            <a:off x="187578" y="2549040"/>
            <a:ext cx="6163624" cy="13064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000" kern="1200" dirty="0">
                <a:solidFill>
                  <a:schemeClr val="tx1"/>
                </a:solidFill>
                <a:latin typeface="+mj-lt"/>
                <a:ea typeface="+mj-ea"/>
                <a:cs typeface="+mj-cs"/>
              </a:rPr>
              <a:t>Thank You.</a:t>
            </a:r>
          </a:p>
        </p:txBody>
      </p:sp>
      <p:pic>
        <p:nvPicPr>
          <p:cNvPr id="8" name="Graphic 7" descr="Handshake">
            <a:extLst>
              <a:ext uri="{FF2B5EF4-FFF2-40B4-BE49-F238E27FC236}">
                <a16:creationId xmlns:a16="http://schemas.microsoft.com/office/drawing/2014/main" id="{BF177C8D-4614-E5D3-051B-9E25A8FAF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8781" y="1215509"/>
            <a:ext cx="4450303" cy="4450303"/>
          </a:xfrm>
          <a:prstGeom prst="rect">
            <a:avLst/>
          </a:prstGeom>
        </p:spPr>
      </p:pic>
      <p:sp>
        <p:nvSpPr>
          <p:cNvPr id="5" name="Arrow: Pentagon 4">
            <a:extLst>
              <a:ext uri="{FF2B5EF4-FFF2-40B4-BE49-F238E27FC236}">
                <a16:creationId xmlns:a16="http://schemas.microsoft.com/office/drawing/2014/main" id="{525ED88A-48C1-1A99-A145-5587931D4F9A}"/>
              </a:ext>
            </a:extLst>
          </p:cNvPr>
          <p:cNvSpPr/>
          <p:nvPr/>
        </p:nvSpPr>
        <p:spPr>
          <a:xfrm>
            <a:off x="693174" y="2005781"/>
            <a:ext cx="5530645" cy="2374490"/>
          </a:xfrm>
          <a:prstGeom prst="homePlat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descr="Happy cartoon bee">
            <a:extLst>
              <a:ext uri="{FF2B5EF4-FFF2-40B4-BE49-F238E27FC236}">
                <a16:creationId xmlns:a16="http://schemas.microsoft.com/office/drawing/2014/main" id="{861AD5D2-FAC3-2515-C0C6-15912079E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705" y="3202277"/>
            <a:ext cx="3134228" cy="3443615"/>
          </a:xfrm>
          <a:prstGeom prst="rect">
            <a:avLst/>
          </a:prstGeom>
        </p:spPr>
      </p:pic>
    </p:spTree>
    <p:extLst>
      <p:ext uri="{BB962C8B-B14F-4D97-AF65-F5344CB8AC3E}">
        <p14:creationId xmlns:p14="http://schemas.microsoft.com/office/powerpoint/2010/main" val="39576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494A1-CF4B-96A9-A875-9446A0553EB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 y="-6"/>
            <a:ext cx="12191979" cy="6858000"/>
          </a:xfrm>
          <a:prstGeom prst="rect">
            <a:avLst/>
          </a:prstGeom>
        </p:spPr>
      </p:pic>
      <p:sp>
        <p:nvSpPr>
          <p:cNvPr id="8" name="Rectangle 7">
            <a:extLst>
              <a:ext uri="{FF2B5EF4-FFF2-40B4-BE49-F238E27FC236}">
                <a16:creationId xmlns:a16="http://schemas.microsoft.com/office/drawing/2014/main" id="{DDDE8F1B-7D12-DA50-6CB4-E966337CB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117690" cy="6858000"/>
          </a:xfrm>
          <a:prstGeom prst="rect">
            <a:avLst/>
          </a:prstGeom>
          <a:gradFill flip="none" rotWithShape="1">
            <a:gsLst>
              <a:gs pos="0">
                <a:schemeClr val="accent5">
                  <a:lumMod val="75000"/>
                </a:schemeClr>
              </a:gs>
              <a:gs pos="26000">
                <a:schemeClr val="accent5">
                  <a:alpha val="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D2FB46-4858-EF0E-0495-439BCEC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782" y="1992078"/>
            <a:ext cx="5255703" cy="4476138"/>
          </a:xfrm>
          <a:prstGeom prst="rect">
            <a:avLst/>
          </a:prstGeom>
          <a:gradFill flip="none" rotWithShape="1">
            <a:gsLst>
              <a:gs pos="0">
                <a:schemeClr val="accent5">
                  <a:alpha val="94000"/>
                </a:schemeClr>
              </a:gs>
              <a:gs pos="55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EE39E8A4-1A69-6598-E450-4F053866D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10599" y="-2"/>
            <a:ext cx="3581399" cy="6857999"/>
          </a:xfrm>
          <a:prstGeom prst="rect">
            <a:avLst/>
          </a:prstGeom>
          <a:gradFill flip="none" rotWithShape="1">
            <a:gsLst>
              <a:gs pos="0">
                <a:schemeClr val="accent5">
                  <a:alpha val="85000"/>
                </a:schemeClr>
              </a:gs>
              <a:gs pos="47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F65BD2-2754-E0E9-CFE6-19FD2218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49683" y="-484316"/>
            <a:ext cx="2492629" cy="12192001"/>
          </a:xfrm>
          <a:prstGeom prst="rect">
            <a:avLst/>
          </a:prstGeom>
          <a:gradFill>
            <a:gsLst>
              <a:gs pos="2000">
                <a:schemeClr val="accent2"/>
              </a:gs>
              <a:gs pos="47000">
                <a:schemeClr val="accent5">
                  <a:lumMod val="60000"/>
                  <a:lumOff val="4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F3D06-BE9A-23D0-7FE5-BC81DE931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699371" y="2"/>
            <a:ext cx="2492629" cy="6857998"/>
          </a:xfrm>
          <a:prstGeom prst="rect">
            <a:avLst/>
          </a:prstGeom>
          <a:gradFill>
            <a:gsLst>
              <a:gs pos="0">
                <a:schemeClr val="accent2"/>
              </a:gs>
              <a:gs pos="52000">
                <a:schemeClr val="accent5">
                  <a:alpha val="0"/>
                </a:schemeClr>
              </a:gs>
            </a:gsLst>
            <a:lin ang="117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4893D8-0600-51FB-E9CD-7AF31AA90ED2}"/>
              </a:ext>
            </a:extLst>
          </p:cNvPr>
          <p:cNvSpPr txBox="1"/>
          <p:nvPr/>
        </p:nvSpPr>
        <p:spPr>
          <a:xfrm>
            <a:off x="2634812" y="2551831"/>
            <a:ext cx="6922343" cy="1754326"/>
          </a:xfrm>
          <a:prstGeom prst="rect">
            <a:avLst/>
          </a:prstGeom>
          <a:noFill/>
        </p:spPr>
        <p:txBody>
          <a:bodyPr wrap="square" rtlCol="0">
            <a:spAutoFit/>
          </a:bodyPr>
          <a:lstStyle/>
          <a:p>
            <a:pPr algn="ctr"/>
            <a:r>
              <a:rPr lang="en-US" sz="5400" dirty="0">
                <a:solidFill>
                  <a:srgbClr val="FFFF00"/>
                </a:solidFill>
                <a:latin typeface="Amasis MT Pro Black" panose="02040A04050005020304" pitchFamily="18" charset="0"/>
              </a:rPr>
              <a:t>What is Structured Programming?</a:t>
            </a:r>
          </a:p>
        </p:txBody>
      </p:sp>
    </p:spTree>
    <p:extLst>
      <p:ext uri="{BB962C8B-B14F-4D97-AF65-F5344CB8AC3E}">
        <p14:creationId xmlns:p14="http://schemas.microsoft.com/office/powerpoint/2010/main" val="204518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close up of a computer&#10;&#10;Description automatically generated">
            <a:extLst>
              <a:ext uri="{FF2B5EF4-FFF2-40B4-BE49-F238E27FC236}">
                <a16:creationId xmlns:a16="http://schemas.microsoft.com/office/drawing/2014/main" id="{D7579EC2-DB21-0857-9E07-6587BF94A249}"/>
              </a:ext>
            </a:extLst>
          </p:cNvPr>
          <p:cNvPicPr>
            <a:picLocks noChangeAspect="1"/>
          </p:cNvPicPr>
          <p:nvPr/>
        </p:nvPicPr>
        <p:blipFill rotWithShape="1">
          <a:blip r:embed="rId2">
            <a:alphaModFix amt="59000"/>
            <a:extLst>
              <a:ext uri="{28A0092B-C50C-407E-A947-70E740481C1C}">
                <a14:useLocalDpi xmlns:a14="http://schemas.microsoft.com/office/drawing/2010/main" val="0"/>
              </a:ext>
            </a:extLst>
          </a:blip>
          <a:srcRect b="14731"/>
          <a:stretch/>
        </p:blipFill>
        <p:spPr>
          <a:xfrm>
            <a:off x="-380" y="14680"/>
            <a:ext cx="12191981" cy="6887365"/>
          </a:xfrm>
          <a:prstGeom prst="rect">
            <a:avLst/>
          </a:prstGeom>
        </p:spPr>
      </p:pic>
      <p:sp>
        <p:nvSpPr>
          <p:cNvPr id="4" name="TextBox 3">
            <a:extLst>
              <a:ext uri="{FF2B5EF4-FFF2-40B4-BE49-F238E27FC236}">
                <a16:creationId xmlns:a16="http://schemas.microsoft.com/office/drawing/2014/main" id="{EC4F530F-B1F6-320A-DAB5-75416C631F7F}"/>
              </a:ext>
            </a:extLst>
          </p:cNvPr>
          <p:cNvSpPr txBox="1"/>
          <p:nvPr/>
        </p:nvSpPr>
        <p:spPr>
          <a:xfrm>
            <a:off x="1524000" y="1443841"/>
            <a:ext cx="9864435" cy="3970318"/>
          </a:xfrm>
          <a:prstGeom prst="rect">
            <a:avLst/>
          </a:prstGeom>
          <a:noFill/>
        </p:spPr>
        <p:txBody>
          <a:bodyPr wrap="square" rtlCol="0">
            <a:spAutoFit/>
          </a:bodyPr>
          <a:lstStyle/>
          <a:p>
            <a:pPr rtl="0"/>
            <a:r>
              <a:rPr lang="en-US" sz="3600" b="0" i="0" dirty="0">
                <a:solidFill>
                  <a:srgbClr val="FFFF00"/>
                </a:solidFill>
                <a:effectLst/>
                <a:latin typeface="Google Sans"/>
              </a:rPr>
              <a:t>Structured programming, or modular programming, is a programming paradigm that facilitates the creation of programs </a:t>
            </a:r>
            <a:r>
              <a:rPr lang="en-US" sz="3600" dirty="0">
                <a:solidFill>
                  <a:srgbClr val="FFFF00"/>
                </a:solidFill>
                <a:latin typeface="Google Sans"/>
              </a:rPr>
              <a:t>with readable </a:t>
            </a:r>
            <a:r>
              <a:rPr lang="en-US" sz="3600" b="0" i="0" dirty="0">
                <a:solidFill>
                  <a:srgbClr val="FFFF00"/>
                </a:solidFill>
                <a:effectLst/>
                <a:latin typeface="Google Sans"/>
              </a:rPr>
              <a:t>code and reusable components. All modern programming languages support structured programming, but the mechanisms of support -- like the syntax of the programming languages -- vary.</a:t>
            </a:r>
          </a:p>
        </p:txBody>
      </p:sp>
    </p:spTree>
    <p:extLst>
      <p:ext uri="{BB962C8B-B14F-4D97-AF65-F5344CB8AC3E}">
        <p14:creationId xmlns:p14="http://schemas.microsoft.com/office/powerpoint/2010/main" val="1917102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FE3EE3-7473-39C9-7623-BEE198346B86}"/>
              </a:ext>
            </a:extLst>
          </p:cNvPr>
          <p:cNvPicPr>
            <a:picLocks noChangeAspect="1"/>
          </p:cNvPicPr>
          <p:nvPr/>
        </p:nvPicPr>
        <p:blipFill rotWithShape="1">
          <a:blip r:embed="rId2">
            <a:extLst>
              <a:ext uri="{28A0092B-C50C-407E-A947-70E740481C1C}">
                <a14:useLocalDpi xmlns:a14="http://schemas.microsoft.com/office/drawing/2010/main" val="0"/>
              </a:ext>
            </a:extLst>
          </a:blip>
          <a:srcRect b="5858"/>
          <a:stretch/>
        </p:blipFill>
        <p:spPr>
          <a:xfrm>
            <a:off x="-9092" y="4667"/>
            <a:ext cx="12191979" cy="6858000"/>
          </a:xfrm>
          <a:prstGeom prst="rect">
            <a:avLst/>
          </a:prstGeom>
        </p:spPr>
      </p:pic>
      <p:sp>
        <p:nvSpPr>
          <p:cNvPr id="8" name="Rectangle 7">
            <a:extLst>
              <a:ext uri="{FF2B5EF4-FFF2-40B4-BE49-F238E27FC236}">
                <a16:creationId xmlns:a16="http://schemas.microsoft.com/office/drawing/2014/main" id="{51935DB0-36D0-5C2E-7342-262D35382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97023" y="1983966"/>
            <a:ext cx="6861971" cy="2886104"/>
          </a:xfrm>
          <a:prstGeom prst="rect">
            <a:avLst/>
          </a:prstGeom>
          <a:gradFill flip="none" rotWithShape="1">
            <a:gsLst>
              <a:gs pos="0">
                <a:schemeClr val="accent5">
                  <a:lumMod val="75000"/>
                </a:schemeClr>
              </a:gs>
              <a:gs pos="42000">
                <a:schemeClr val="accent5">
                  <a:lumMod val="60000"/>
                  <a:lumOff val="40000"/>
                  <a:alpha val="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D31893-BB06-4F90-7CCA-0A7A2694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33719" y="2386659"/>
            <a:ext cx="6858001" cy="2089350"/>
          </a:xfrm>
          <a:prstGeom prst="rect">
            <a:avLst/>
          </a:prstGeom>
          <a:gradFill flip="none" rotWithShape="1">
            <a:gsLst>
              <a:gs pos="10000">
                <a:schemeClr val="accent5"/>
              </a:gs>
              <a:gs pos="64000">
                <a:schemeClr val="accent2">
                  <a:alpha val="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F8ABF93-7FE7-6D3B-6AD7-C3921745C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177885" y="2763688"/>
            <a:ext cx="4029510" cy="4096646"/>
          </a:xfrm>
          <a:prstGeom prst="rect">
            <a:avLst/>
          </a:prstGeom>
          <a:gradFill flip="none" rotWithShape="1">
            <a:gsLst>
              <a:gs pos="0">
                <a:schemeClr val="accent2"/>
              </a:gs>
              <a:gs pos="54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3C4FB21-0C2C-3F62-3EC5-DD378DBD3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74421" y="-3983511"/>
            <a:ext cx="3140765" cy="11107790"/>
          </a:xfrm>
          <a:prstGeom prst="rect">
            <a:avLst/>
          </a:prstGeom>
          <a:gradFill>
            <a:gsLst>
              <a:gs pos="0">
                <a:schemeClr val="accent2"/>
              </a:gs>
              <a:gs pos="37000">
                <a:schemeClr val="accent5">
                  <a:lumMod val="60000"/>
                  <a:lumOff val="40000"/>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llout: Right Arrow 6">
            <a:extLst>
              <a:ext uri="{FF2B5EF4-FFF2-40B4-BE49-F238E27FC236}">
                <a16:creationId xmlns:a16="http://schemas.microsoft.com/office/drawing/2014/main" id="{71BCD644-5539-7DF5-5DB0-3F7A465297D5}"/>
              </a:ext>
            </a:extLst>
          </p:cNvPr>
          <p:cNvSpPr/>
          <p:nvPr/>
        </p:nvSpPr>
        <p:spPr>
          <a:xfrm>
            <a:off x="929173" y="895413"/>
            <a:ext cx="4945154" cy="5546950"/>
          </a:xfrm>
          <a:prstGeom prst="rightArrowCallou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D44E51-7138-BD9F-EBC4-C4A91987F540}"/>
              </a:ext>
            </a:extLst>
          </p:cNvPr>
          <p:cNvSpPr txBox="1"/>
          <p:nvPr/>
        </p:nvSpPr>
        <p:spPr>
          <a:xfrm>
            <a:off x="950088" y="1030691"/>
            <a:ext cx="3307819" cy="5539978"/>
          </a:xfrm>
          <a:prstGeom prst="rect">
            <a:avLst/>
          </a:prstGeom>
          <a:noFill/>
        </p:spPr>
        <p:txBody>
          <a:bodyPr wrap="square" rtlCol="0">
            <a:spAutoFit/>
          </a:bodyPr>
          <a:lstStyle/>
          <a:p>
            <a:pPr algn="l">
              <a:lnSpc>
                <a:spcPct val="150000"/>
              </a:lnSpc>
            </a:pPr>
            <a:r>
              <a:rPr lang="en-US" sz="4000" b="1" dirty="0">
                <a:solidFill>
                  <a:srgbClr val="C00000"/>
                </a:solidFill>
                <a:effectLst/>
                <a:latin typeface="Goudy Old Style" panose="02020502050305020303" pitchFamily="18" charset="0"/>
              </a:rPr>
              <a:t>Examples </a:t>
            </a:r>
          </a:p>
          <a:p>
            <a:pPr algn="l">
              <a:lnSpc>
                <a:spcPct val="150000"/>
              </a:lnSpc>
            </a:pPr>
            <a:r>
              <a:rPr lang="en-US" sz="4000" b="1" dirty="0">
                <a:solidFill>
                  <a:srgbClr val="C00000"/>
                </a:solidFill>
                <a:effectLst/>
                <a:latin typeface="Goudy Old Style" panose="02020502050305020303" pitchFamily="18" charset="0"/>
              </a:rPr>
              <a:t>of </a:t>
            </a:r>
          </a:p>
          <a:p>
            <a:pPr algn="l">
              <a:lnSpc>
                <a:spcPct val="150000"/>
              </a:lnSpc>
            </a:pPr>
            <a:r>
              <a:rPr lang="en-US" sz="4000" b="1" dirty="0">
                <a:solidFill>
                  <a:srgbClr val="C00000"/>
                </a:solidFill>
                <a:effectLst/>
                <a:latin typeface="Goudy Old Style" panose="02020502050305020303" pitchFamily="18" charset="0"/>
              </a:rPr>
              <a:t>structured programming languages:</a:t>
            </a:r>
          </a:p>
          <a:p>
            <a:br>
              <a:rPr lang="en-US" b="0" i="0" dirty="0">
                <a:solidFill>
                  <a:srgbClr val="E3E3E3"/>
                </a:solidFill>
                <a:effectLst/>
                <a:latin typeface="Google Sans"/>
              </a:rPr>
            </a:br>
            <a:br>
              <a:rPr lang="en-US" b="0" i="0" dirty="0">
                <a:solidFill>
                  <a:srgbClr val="E3E3E3"/>
                </a:solidFill>
                <a:effectLst/>
                <a:latin typeface="Google Sans"/>
              </a:rPr>
            </a:br>
            <a:endParaRPr lang="en-US" dirty="0"/>
          </a:p>
        </p:txBody>
      </p:sp>
      <p:sp>
        <p:nvSpPr>
          <p:cNvPr id="13" name="TextBox 12">
            <a:extLst>
              <a:ext uri="{FF2B5EF4-FFF2-40B4-BE49-F238E27FC236}">
                <a16:creationId xmlns:a16="http://schemas.microsoft.com/office/drawing/2014/main" id="{5A5642D7-CCAC-4A76-C50E-B960BB8E4CE6}"/>
              </a:ext>
            </a:extLst>
          </p:cNvPr>
          <p:cNvSpPr txBox="1"/>
          <p:nvPr/>
        </p:nvSpPr>
        <p:spPr>
          <a:xfrm>
            <a:off x="6812590" y="1175898"/>
            <a:ext cx="3408911" cy="4985980"/>
          </a:xfrm>
          <a:prstGeom prst="rect">
            <a:avLst/>
          </a:prstGeom>
          <a:noFill/>
        </p:spPr>
        <p:txBody>
          <a:bodyPr wrap="square" rtlCol="0">
            <a:spAutoFit/>
          </a:bodyPr>
          <a:lstStyle/>
          <a:p>
            <a:pPr algn="l">
              <a:buFont typeface="Arial" panose="020B0604020202020204" pitchFamily="34" charset="0"/>
              <a:buChar char="•"/>
            </a:pPr>
            <a:r>
              <a:rPr lang="pt-BR" sz="6000" b="1" i="0" dirty="0">
                <a:solidFill>
                  <a:schemeClr val="accent1">
                    <a:lumMod val="75000"/>
                  </a:schemeClr>
                </a:solidFill>
                <a:effectLst/>
                <a:latin typeface="Google Sans"/>
              </a:rPr>
              <a:t>C</a:t>
            </a:r>
          </a:p>
          <a:p>
            <a:pPr algn="l">
              <a:buFont typeface="Arial" panose="020B0604020202020204" pitchFamily="34" charset="0"/>
              <a:buChar char="•"/>
            </a:pPr>
            <a:r>
              <a:rPr lang="pt-BR" sz="6000" b="1" i="0" dirty="0">
                <a:solidFill>
                  <a:schemeClr val="accent1">
                    <a:lumMod val="75000"/>
                  </a:schemeClr>
                </a:solidFill>
                <a:effectLst/>
                <a:latin typeface="Google Sans"/>
              </a:rPr>
              <a:t>Pascal</a:t>
            </a:r>
          </a:p>
          <a:p>
            <a:pPr algn="l">
              <a:buFont typeface="Arial" panose="020B0604020202020204" pitchFamily="34" charset="0"/>
              <a:buChar char="•"/>
            </a:pPr>
            <a:r>
              <a:rPr lang="pt-BR" sz="6000" b="1" i="0" dirty="0">
                <a:solidFill>
                  <a:schemeClr val="accent1">
                    <a:lumMod val="75000"/>
                  </a:schemeClr>
                </a:solidFill>
                <a:effectLst/>
                <a:latin typeface="Google Sans"/>
              </a:rPr>
              <a:t>Java</a:t>
            </a:r>
          </a:p>
          <a:p>
            <a:pPr algn="l">
              <a:buFont typeface="Arial" panose="020B0604020202020204" pitchFamily="34" charset="0"/>
              <a:buChar char="•"/>
            </a:pPr>
            <a:r>
              <a:rPr lang="pt-BR" sz="6000" b="1" i="0" dirty="0">
                <a:solidFill>
                  <a:schemeClr val="accent1">
                    <a:lumMod val="75000"/>
                  </a:schemeClr>
                </a:solidFill>
                <a:effectLst/>
                <a:latin typeface="Google Sans"/>
              </a:rPr>
              <a:t>C++</a:t>
            </a:r>
          </a:p>
          <a:p>
            <a:pPr algn="l">
              <a:buFont typeface="Arial" panose="020B0604020202020204" pitchFamily="34" charset="0"/>
              <a:buChar char="•"/>
            </a:pPr>
            <a:r>
              <a:rPr lang="pt-BR" sz="6000" b="1" i="0" dirty="0">
                <a:solidFill>
                  <a:schemeClr val="accent1">
                    <a:lumMod val="75000"/>
                  </a:schemeClr>
                </a:solidFill>
                <a:effectLst/>
                <a:latin typeface="Google Sans"/>
              </a:rPr>
              <a:t>Python</a:t>
            </a:r>
          </a:p>
          <a:p>
            <a:endParaRPr lang="en-US" dirty="0"/>
          </a:p>
        </p:txBody>
      </p:sp>
    </p:spTree>
    <p:extLst>
      <p:ext uri="{BB962C8B-B14F-4D97-AF65-F5344CB8AC3E}">
        <p14:creationId xmlns:p14="http://schemas.microsoft.com/office/powerpoint/2010/main" val="374490181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close-up of a computer">
            <a:extLst>
              <a:ext uri="{FF2B5EF4-FFF2-40B4-BE49-F238E27FC236}">
                <a16:creationId xmlns:a16="http://schemas.microsoft.com/office/drawing/2014/main" id="{CD442718-F2E0-CEF5-9608-572DFC7EAA4C}"/>
              </a:ext>
            </a:extLst>
          </p:cNvPr>
          <p:cNvPicPr>
            <a:picLocks noChangeAspect="1"/>
          </p:cNvPicPr>
          <p:nvPr/>
        </p:nvPicPr>
        <p:blipFill rotWithShape="1">
          <a:blip r:embed="rId2">
            <a:alphaModFix amt="59000"/>
            <a:extLst>
              <a:ext uri="{28A0092B-C50C-407E-A947-70E740481C1C}">
                <a14:useLocalDpi xmlns:a14="http://schemas.microsoft.com/office/drawing/2010/main" val="0"/>
              </a:ext>
            </a:extLst>
          </a:blip>
          <a:srcRect t="15369"/>
          <a:stretch/>
        </p:blipFill>
        <p:spPr>
          <a:xfrm>
            <a:off x="19" y="-29365"/>
            <a:ext cx="12191981" cy="6887365"/>
          </a:xfrm>
          <a:prstGeom prst="rect">
            <a:avLst/>
          </a:prstGeom>
        </p:spPr>
      </p:pic>
      <p:sp>
        <p:nvSpPr>
          <p:cNvPr id="4" name="TextBox 3">
            <a:extLst>
              <a:ext uri="{FF2B5EF4-FFF2-40B4-BE49-F238E27FC236}">
                <a16:creationId xmlns:a16="http://schemas.microsoft.com/office/drawing/2014/main" id="{C7999BDB-6C89-88FD-DAFC-A2109BF12EB0}"/>
              </a:ext>
            </a:extLst>
          </p:cNvPr>
          <p:cNvSpPr txBox="1"/>
          <p:nvPr/>
        </p:nvSpPr>
        <p:spPr>
          <a:xfrm>
            <a:off x="1316181" y="2444821"/>
            <a:ext cx="9559637" cy="1938992"/>
          </a:xfrm>
          <a:prstGeom prst="rect">
            <a:avLst/>
          </a:prstGeom>
          <a:noFill/>
        </p:spPr>
        <p:txBody>
          <a:bodyPr wrap="square" rtlCol="0">
            <a:spAutoFit/>
          </a:bodyPr>
          <a:lstStyle/>
          <a:p>
            <a:pPr algn="ctr"/>
            <a:r>
              <a:rPr lang="en-US" sz="6000" b="1" dirty="0">
                <a:solidFill>
                  <a:srgbClr val="002060"/>
                </a:solidFill>
                <a:latin typeface="Goudy Old Style" panose="02020502050305020303" pitchFamily="18" charset="0"/>
              </a:rPr>
              <a:t>Today we will solve a Problem by C Language.</a:t>
            </a:r>
          </a:p>
        </p:txBody>
      </p:sp>
    </p:spTree>
    <p:extLst>
      <p:ext uri="{BB962C8B-B14F-4D97-AF65-F5344CB8AC3E}">
        <p14:creationId xmlns:p14="http://schemas.microsoft.com/office/powerpoint/2010/main" val="9753523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tomer service man frustrated">
            <a:extLst>
              <a:ext uri="{FF2B5EF4-FFF2-40B4-BE49-F238E27FC236}">
                <a16:creationId xmlns:a16="http://schemas.microsoft.com/office/drawing/2014/main" id="{6BC5261B-6E5A-2C46-567F-C89F4D8F5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716" y="1579420"/>
            <a:ext cx="3971756" cy="3948546"/>
          </a:xfrm>
          <a:prstGeom prst="rect">
            <a:avLst/>
          </a:prstGeom>
        </p:spPr>
      </p:pic>
      <p:sp>
        <p:nvSpPr>
          <p:cNvPr id="5" name="Flowchart: Alternate Process 4">
            <a:extLst>
              <a:ext uri="{FF2B5EF4-FFF2-40B4-BE49-F238E27FC236}">
                <a16:creationId xmlns:a16="http://schemas.microsoft.com/office/drawing/2014/main" id="{FAB2FF1B-C882-EA37-C015-A53DE005CC5D}"/>
              </a:ext>
            </a:extLst>
          </p:cNvPr>
          <p:cNvSpPr/>
          <p:nvPr/>
        </p:nvSpPr>
        <p:spPr>
          <a:xfrm>
            <a:off x="235527" y="486094"/>
            <a:ext cx="7509163" cy="610866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88FAC4-2B23-24CC-94E3-E332965729C6}"/>
              </a:ext>
            </a:extLst>
          </p:cNvPr>
          <p:cNvSpPr txBox="1"/>
          <p:nvPr/>
        </p:nvSpPr>
        <p:spPr>
          <a:xfrm>
            <a:off x="609599" y="2768863"/>
            <a:ext cx="6456218" cy="1569660"/>
          </a:xfrm>
          <a:prstGeom prst="rect">
            <a:avLst/>
          </a:prstGeom>
          <a:noFill/>
        </p:spPr>
        <p:txBody>
          <a:bodyPr wrap="square" rtlCol="0">
            <a:spAutoFit/>
          </a:bodyPr>
          <a:lstStyle/>
          <a:p>
            <a:r>
              <a:rPr lang="en-US" sz="4800" dirty="0">
                <a:solidFill>
                  <a:schemeClr val="bg1">
                    <a:lumMod val="95000"/>
                  </a:schemeClr>
                </a:solidFill>
              </a:rPr>
              <a:t>Which is related with our daily life problem.</a:t>
            </a:r>
          </a:p>
        </p:txBody>
      </p:sp>
    </p:spTree>
    <p:extLst>
      <p:ext uri="{BB962C8B-B14F-4D97-AF65-F5344CB8AC3E}">
        <p14:creationId xmlns:p14="http://schemas.microsoft.com/office/powerpoint/2010/main" val="170128557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EE06317-EF67-4FF5-61EB-FEE59A04C896}"/>
              </a:ext>
            </a:extLst>
          </p:cNvPr>
          <p:cNvPicPr>
            <a:picLocks noChangeAspect="1"/>
          </p:cNvPicPr>
          <p:nvPr/>
        </p:nvPicPr>
        <p:blipFill rotWithShape="1">
          <a:blip r:embed="rId2">
            <a:extLst>
              <a:ext uri="{28A0092B-C50C-407E-A947-70E740481C1C}">
                <a14:useLocalDpi xmlns:a14="http://schemas.microsoft.com/office/drawing/2010/main" val="0"/>
              </a:ext>
            </a:extLst>
          </a:blip>
          <a:srcRect b="15544"/>
          <a:stretch/>
        </p:blipFill>
        <p:spPr>
          <a:xfrm>
            <a:off x="838200" y="754148"/>
            <a:ext cx="10515600" cy="4995575"/>
          </a:xfrm>
          <a:prstGeom prst="rect">
            <a:avLst/>
          </a:prstGeom>
        </p:spPr>
      </p:pic>
      <p:cxnSp>
        <p:nvCxnSpPr>
          <p:cNvPr id="18" name="Straight Connector 17">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488350-375A-B7E6-7606-E3D0475A24C3}"/>
              </a:ext>
            </a:extLst>
          </p:cNvPr>
          <p:cNvSpPr txBox="1"/>
          <p:nvPr/>
        </p:nvSpPr>
        <p:spPr>
          <a:xfrm>
            <a:off x="1713422" y="2697937"/>
            <a:ext cx="10002982" cy="1107996"/>
          </a:xfrm>
          <a:prstGeom prst="rect">
            <a:avLst/>
          </a:prstGeom>
          <a:noFill/>
        </p:spPr>
        <p:txBody>
          <a:bodyPr wrap="square" rtlCol="0">
            <a:spAutoFit/>
          </a:bodyPr>
          <a:lstStyle/>
          <a:p>
            <a:r>
              <a:rPr lang="en-US" sz="6600" dirty="0">
                <a:solidFill>
                  <a:schemeClr val="accent3">
                    <a:lumMod val="20000"/>
                    <a:lumOff val="80000"/>
                  </a:schemeClr>
                </a:solidFill>
                <a:latin typeface="Algerian" panose="04020705040A02060702" pitchFamily="82" charset="0"/>
              </a:rPr>
              <a:t>Way Too Long Words</a:t>
            </a:r>
          </a:p>
        </p:txBody>
      </p:sp>
    </p:spTree>
    <p:extLst>
      <p:ext uri="{BB962C8B-B14F-4D97-AF65-F5344CB8AC3E}">
        <p14:creationId xmlns:p14="http://schemas.microsoft.com/office/powerpoint/2010/main" val="3989321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E6920332-86FE-95DC-E05C-9C93C86BFC5E}"/>
              </a:ext>
            </a:extLst>
          </p:cNvPr>
          <p:cNvSpPr txBox="1"/>
          <p:nvPr/>
        </p:nvSpPr>
        <p:spPr>
          <a:xfrm>
            <a:off x="489046" y="290946"/>
            <a:ext cx="7269499" cy="58944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b="0" i="0" dirty="0">
                <a:effectLst/>
              </a:rPr>
              <a:t>Sometimes some words like "localization" or "internationalization" are so long that writing them many times in one text is quite tiresome.</a:t>
            </a:r>
          </a:p>
          <a:p>
            <a:pPr indent="-228600">
              <a:lnSpc>
                <a:spcPct val="90000"/>
              </a:lnSpc>
              <a:spcAft>
                <a:spcPts val="600"/>
              </a:spcAft>
              <a:buFont typeface="Arial" panose="020B0604020202020204" pitchFamily="34" charset="0"/>
              <a:buChar char="•"/>
            </a:pPr>
            <a:r>
              <a:rPr lang="en-US" sz="1300" b="0" i="0" dirty="0">
                <a:effectLst/>
              </a:rPr>
              <a:t>Let's consider a word </a:t>
            </a:r>
            <a:r>
              <a:rPr lang="en-US" sz="1300" b="0" i="1" dirty="0">
                <a:effectLst/>
              </a:rPr>
              <a:t>too long</a:t>
            </a:r>
            <a:r>
              <a:rPr lang="en-US" sz="1300" b="0" i="0" dirty="0">
                <a:effectLst/>
              </a:rPr>
              <a:t>, if its length is </a:t>
            </a:r>
            <a:r>
              <a:rPr lang="en-US" sz="1300" b="1" i="0" dirty="0">
                <a:effectLst/>
              </a:rPr>
              <a:t>strictly more</a:t>
            </a:r>
            <a:r>
              <a:rPr lang="en-US" sz="1300" b="0" i="0" dirty="0">
                <a:effectLst/>
              </a:rPr>
              <a:t> than 10 characters. All too long words should be replaced with a special abbreviation.</a:t>
            </a:r>
          </a:p>
          <a:p>
            <a:pPr indent="-228600">
              <a:lnSpc>
                <a:spcPct val="90000"/>
              </a:lnSpc>
              <a:spcAft>
                <a:spcPts val="600"/>
              </a:spcAft>
              <a:buFont typeface="Arial" panose="020B0604020202020204" pitchFamily="34" charset="0"/>
              <a:buChar char="•"/>
            </a:pPr>
            <a:r>
              <a:rPr lang="en-US" sz="1300" b="0" i="0" dirty="0">
                <a:effectLst/>
              </a:rPr>
              <a:t>This abbreviation is made like this: we write down the first and the last letter of a word and between them we write the number of letters between the first and the last letters. That number is in decimal system and doesn't contain any leading zeroes.</a:t>
            </a:r>
          </a:p>
          <a:p>
            <a:pPr indent="-228600">
              <a:lnSpc>
                <a:spcPct val="90000"/>
              </a:lnSpc>
              <a:spcAft>
                <a:spcPts val="600"/>
              </a:spcAft>
              <a:buFont typeface="Arial" panose="020B0604020202020204" pitchFamily="34" charset="0"/>
              <a:buChar char="•"/>
            </a:pPr>
            <a:r>
              <a:rPr lang="en-US" sz="1300" b="0" i="0" dirty="0">
                <a:effectLst/>
              </a:rPr>
              <a:t>Thus, "localization" will be spelt as "l10n", and "internationalization» will be spelt as "i18n".</a:t>
            </a:r>
          </a:p>
          <a:p>
            <a:pPr indent="-228600">
              <a:lnSpc>
                <a:spcPct val="90000"/>
              </a:lnSpc>
              <a:spcAft>
                <a:spcPts val="600"/>
              </a:spcAft>
              <a:buFont typeface="Arial" panose="020B0604020202020204" pitchFamily="34" charset="0"/>
              <a:buChar char="•"/>
            </a:pPr>
            <a:r>
              <a:rPr lang="en-US" sz="1300" b="0" i="0" dirty="0">
                <a:effectLst/>
              </a:rPr>
              <a:t>You are suggested to automatize the process of changing the words with abbreviations. At that all too long words should be replaced by the abbreviation and the words that are not too long should not undergo any changes.</a:t>
            </a:r>
          </a:p>
          <a:p>
            <a:pPr indent="-228600">
              <a:lnSpc>
                <a:spcPct val="90000"/>
              </a:lnSpc>
              <a:spcAft>
                <a:spcPts val="600"/>
              </a:spcAft>
              <a:buFont typeface="Arial" panose="020B0604020202020204" pitchFamily="34" charset="0"/>
              <a:buChar char="•"/>
            </a:pPr>
            <a:r>
              <a:rPr lang="en-US" sz="1300" b="1" i="0" dirty="0">
                <a:effectLst/>
              </a:rPr>
              <a:t>Input</a:t>
            </a:r>
          </a:p>
          <a:p>
            <a:pPr indent="-228600">
              <a:lnSpc>
                <a:spcPct val="90000"/>
              </a:lnSpc>
              <a:spcAft>
                <a:spcPts val="600"/>
              </a:spcAft>
              <a:buFont typeface="Arial" panose="020B0604020202020204" pitchFamily="34" charset="0"/>
              <a:buChar char="•"/>
            </a:pPr>
            <a:r>
              <a:rPr lang="en-US" sz="1300" b="0" i="0" dirty="0">
                <a:effectLst/>
              </a:rPr>
              <a:t>The input data contains one word. All the words consist of lowercase letters and possess the lengths of from 1 to 100 characters.</a:t>
            </a:r>
          </a:p>
          <a:p>
            <a:pPr indent="-228600">
              <a:lnSpc>
                <a:spcPct val="90000"/>
              </a:lnSpc>
              <a:spcAft>
                <a:spcPts val="600"/>
              </a:spcAft>
              <a:buFont typeface="Arial" panose="020B0604020202020204" pitchFamily="34" charset="0"/>
              <a:buChar char="•"/>
            </a:pPr>
            <a:r>
              <a:rPr lang="en-US" sz="1300" b="1" i="0" dirty="0">
                <a:effectLst/>
              </a:rPr>
              <a:t>Output</a:t>
            </a:r>
          </a:p>
          <a:p>
            <a:pPr indent="-228600">
              <a:lnSpc>
                <a:spcPct val="90000"/>
              </a:lnSpc>
              <a:spcAft>
                <a:spcPts val="600"/>
              </a:spcAft>
              <a:buFont typeface="Arial" panose="020B0604020202020204" pitchFamily="34" charset="0"/>
              <a:buChar char="•"/>
            </a:pPr>
            <a:r>
              <a:rPr lang="en-US" sz="1300" b="0" i="0" dirty="0">
                <a:effectLst/>
              </a:rPr>
              <a:t>Print n lines. The </a:t>
            </a:r>
            <a:r>
              <a:rPr lang="en-US" sz="1300" b="0" i="0" dirty="0" err="1">
                <a:effectLst/>
              </a:rPr>
              <a:t>i-th</a:t>
            </a:r>
            <a:r>
              <a:rPr lang="en-US" sz="1300" b="0" i="0" dirty="0">
                <a:effectLst/>
              </a:rPr>
              <a:t> line should contain the result of replacing of the </a:t>
            </a:r>
            <a:r>
              <a:rPr lang="en-US" sz="1300" b="0" i="0" dirty="0" err="1">
                <a:effectLst/>
              </a:rPr>
              <a:t>i-th</a:t>
            </a:r>
            <a:r>
              <a:rPr lang="en-US" sz="1300" b="0" i="0" dirty="0">
                <a:effectLst/>
              </a:rPr>
              <a:t> word from the input data.</a:t>
            </a:r>
            <a:endParaRPr lang="en-US" sz="1300" dirty="0"/>
          </a:p>
          <a:p>
            <a:pPr>
              <a:lnSpc>
                <a:spcPct val="90000"/>
              </a:lnSpc>
              <a:spcAft>
                <a:spcPts val="600"/>
              </a:spcAft>
            </a:pPr>
            <a:r>
              <a:rPr lang="en-US" sz="1300" b="1" i="0" dirty="0">
                <a:solidFill>
                  <a:srgbClr val="222222"/>
                </a:solidFill>
                <a:effectLst/>
                <a:latin typeface="helvetica neue"/>
              </a:rPr>
              <a:t>Examples:</a:t>
            </a:r>
          </a:p>
          <a:p>
            <a:pPr>
              <a:lnSpc>
                <a:spcPct val="90000"/>
              </a:lnSpc>
              <a:spcAft>
                <a:spcPts val="600"/>
              </a:spcAft>
            </a:pPr>
            <a:endParaRPr lang="en-US" sz="1100" b="1" i="0" dirty="0">
              <a:solidFill>
                <a:srgbClr val="222222"/>
              </a:solidFill>
              <a:effectLst/>
              <a:latin typeface="Consolas" panose="020B0609020204030204" pitchFamily="49" charset="0"/>
            </a:endParaRPr>
          </a:p>
          <a:p>
            <a:pPr>
              <a:lnSpc>
                <a:spcPct val="90000"/>
              </a:lnSpc>
              <a:spcAft>
                <a:spcPts val="600"/>
              </a:spcAft>
            </a:pPr>
            <a:endParaRPr lang="en-US" sz="1100" b="1" dirty="0">
              <a:solidFill>
                <a:srgbClr val="222222"/>
              </a:solidFill>
              <a:latin typeface="helvetica neue"/>
            </a:endParaRPr>
          </a:p>
          <a:p>
            <a:pPr>
              <a:lnSpc>
                <a:spcPct val="90000"/>
              </a:lnSpc>
              <a:spcAft>
                <a:spcPts val="600"/>
              </a:spcAft>
            </a:pPr>
            <a:endParaRPr lang="en-US" sz="1100" b="0" i="0" dirty="0">
              <a:effectLst/>
            </a:endParaRPr>
          </a:p>
          <a:p>
            <a:pPr indent="-228600">
              <a:lnSpc>
                <a:spcPct val="90000"/>
              </a:lnSpc>
              <a:spcAft>
                <a:spcPts val="600"/>
              </a:spcAft>
              <a:buFont typeface="Arial" panose="020B0604020202020204" pitchFamily="34" charset="0"/>
              <a:buChar char="•"/>
            </a:pPr>
            <a:endParaRPr lang="en-US" sz="1100" dirty="0"/>
          </a:p>
        </p:txBody>
      </p:sp>
      <p:pic>
        <p:nvPicPr>
          <p:cNvPr id="6" name="Graphic 5" descr="Pencil">
            <a:extLst>
              <a:ext uri="{FF2B5EF4-FFF2-40B4-BE49-F238E27FC236}">
                <a16:creationId xmlns:a16="http://schemas.microsoft.com/office/drawing/2014/main" id="{AE86F747-937C-3DDA-041D-9EAE05C24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981" y="1990229"/>
            <a:ext cx="2906973" cy="2906973"/>
          </a:xfrm>
          <a:prstGeom prst="rect">
            <a:avLst/>
          </a:prstGeom>
        </p:spPr>
      </p:pic>
      <p:sp>
        <p:nvSpPr>
          <p:cNvPr id="23" name="Rectangle 22">
            <a:extLst>
              <a:ext uri="{FF2B5EF4-FFF2-40B4-BE49-F238E27FC236}">
                <a16:creationId xmlns:a16="http://schemas.microsoft.com/office/drawing/2014/main" id="{4228F724-6ACE-368D-A21E-6739A05717BE}"/>
              </a:ext>
            </a:extLst>
          </p:cNvPr>
          <p:cNvSpPr/>
          <p:nvPr/>
        </p:nvSpPr>
        <p:spPr>
          <a:xfrm>
            <a:off x="489045" y="4378036"/>
            <a:ext cx="6788727" cy="2189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952C1F-7E52-C21C-8486-7E9D6F45441C}"/>
              </a:ext>
            </a:extLst>
          </p:cNvPr>
          <p:cNvCxnSpPr>
            <a:cxnSpLocks/>
            <a:stCxn id="23" idx="0"/>
            <a:endCxn id="23" idx="2"/>
          </p:cNvCxnSpPr>
          <p:nvPr/>
        </p:nvCxnSpPr>
        <p:spPr>
          <a:xfrm>
            <a:off x="3883409" y="4378036"/>
            <a:ext cx="0" cy="218901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18AC905-2BF2-0C9A-FAF6-CA7AE32BAECD}"/>
              </a:ext>
            </a:extLst>
          </p:cNvPr>
          <p:cNvCxnSpPr>
            <a:cxnSpLocks/>
          </p:cNvCxnSpPr>
          <p:nvPr/>
        </p:nvCxnSpPr>
        <p:spPr>
          <a:xfrm flipV="1">
            <a:off x="489046" y="4877704"/>
            <a:ext cx="6788727" cy="19498"/>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711D26C1-0CA6-4F56-B830-BE474414CD5E}"/>
              </a:ext>
            </a:extLst>
          </p:cNvPr>
          <p:cNvSpPr txBox="1"/>
          <p:nvPr/>
        </p:nvSpPr>
        <p:spPr>
          <a:xfrm>
            <a:off x="1776603" y="4430263"/>
            <a:ext cx="852971" cy="400110"/>
          </a:xfrm>
          <a:prstGeom prst="rect">
            <a:avLst/>
          </a:prstGeom>
          <a:noFill/>
        </p:spPr>
        <p:txBody>
          <a:bodyPr wrap="square" rtlCol="0">
            <a:spAutoFit/>
          </a:bodyPr>
          <a:lstStyle/>
          <a:p>
            <a:r>
              <a:rPr lang="en-US" sz="2000" dirty="0">
                <a:solidFill>
                  <a:srgbClr val="FFFF00"/>
                </a:solidFill>
              </a:rPr>
              <a:t>Input</a:t>
            </a:r>
          </a:p>
        </p:txBody>
      </p:sp>
      <p:sp>
        <p:nvSpPr>
          <p:cNvPr id="33" name="TextBox 32">
            <a:extLst>
              <a:ext uri="{FF2B5EF4-FFF2-40B4-BE49-F238E27FC236}">
                <a16:creationId xmlns:a16="http://schemas.microsoft.com/office/drawing/2014/main" id="{2636613A-69D0-D6AA-D459-3D9F3ED37032}"/>
              </a:ext>
            </a:extLst>
          </p:cNvPr>
          <p:cNvSpPr txBox="1"/>
          <p:nvPr/>
        </p:nvSpPr>
        <p:spPr>
          <a:xfrm>
            <a:off x="5137246" y="4445647"/>
            <a:ext cx="886691" cy="369332"/>
          </a:xfrm>
          <a:prstGeom prst="rect">
            <a:avLst/>
          </a:prstGeom>
          <a:noFill/>
        </p:spPr>
        <p:txBody>
          <a:bodyPr wrap="square" rtlCol="0">
            <a:spAutoFit/>
          </a:bodyPr>
          <a:lstStyle/>
          <a:p>
            <a:r>
              <a:rPr lang="en-US" dirty="0">
                <a:solidFill>
                  <a:srgbClr val="FFFF00"/>
                </a:solidFill>
              </a:rPr>
              <a:t>Output</a:t>
            </a:r>
          </a:p>
        </p:txBody>
      </p:sp>
      <p:pic>
        <p:nvPicPr>
          <p:cNvPr id="47" name="Picture 46" descr="A white background with black text">
            <a:extLst>
              <a:ext uri="{FF2B5EF4-FFF2-40B4-BE49-F238E27FC236}">
                <a16:creationId xmlns:a16="http://schemas.microsoft.com/office/drawing/2014/main" id="{83CE0591-5178-C086-2F9A-44B07718E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131" y="4978534"/>
            <a:ext cx="3228924" cy="1511697"/>
          </a:xfrm>
          <a:prstGeom prst="rect">
            <a:avLst/>
          </a:prstGeom>
        </p:spPr>
      </p:pic>
      <p:sp>
        <p:nvSpPr>
          <p:cNvPr id="4" name="Rectangle 3">
            <a:extLst>
              <a:ext uri="{FF2B5EF4-FFF2-40B4-BE49-F238E27FC236}">
                <a16:creationId xmlns:a16="http://schemas.microsoft.com/office/drawing/2014/main" id="{1D7DDAA4-DAA1-E2EB-4919-072DB983A39D}"/>
              </a:ext>
            </a:extLst>
          </p:cNvPr>
          <p:cNvSpPr/>
          <p:nvPr/>
        </p:nvSpPr>
        <p:spPr>
          <a:xfrm rot="18883479">
            <a:off x="7904929" y="1427219"/>
            <a:ext cx="6973965" cy="400110"/>
          </a:xfrm>
          <a:prstGeom prst="rect">
            <a:avLst/>
          </a:prstGeom>
          <a:noFill/>
        </p:spPr>
        <p:txBody>
          <a:bodyPr wrap="square" lIns="91440" tIns="45720" rIns="91440" bIns="45720">
            <a:spAutoFit/>
          </a:bodyPr>
          <a:lstStyle/>
          <a:p>
            <a:r>
              <a:rPr lang="en-US" sz="2000" dirty="0">
                <a:solidFill>
                  <a:srgbClr val="FF0000"/>
                </a:solidFill>
                <a:latin typeface="Cooper Black" panose="0208090404030B020404" pitchFamily="18" charset="0"/>
              </a:rPr>
              <a:t>Way Too Long Words</a:t>
            </a:r>
          </a:p>
        </p:txBody>
      </p:sp>
      <p:pic>
        <p:nvPicPr>
          <p:cNvPr id="7" name="Picture 6" descr="A white background with red text">
            <a:extLst>
              <a:ext uri="{FF2B5EF4-FFF2-40B4-BE49-F238E27FC236}">
                <a16:creationId xmlns:a16="http://schemas.microsoft.com/office/drawing/2014/main" id="{954938C8-8581-6FAB-4A81-88A755B4A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683" y="4978534"/>
            <a:ext cx="3198005" cy="1497844"/>
          </a:xfrm>
          <a:prstGeom prst="rect">
            <a:avLst/>
          </a:prstGeom>
        </p:spPr>
      </p:pic>
    </p:spTree>
    <p:extLst>
      <p:ext uri="{BB962C8B-B14F-4D97-AF65-F5344CB8AC3E}">
        <p14:creationId xmlns:p14="http://schemas.microsoft.com/office/powerpoint/2010/main" val="1240271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a:extLst>
              <a:ext uri="{FF2B5EF4-FFF2-40B4-BE49-F238E27FC236}">
                <a16:creationId xmlns:a16="http://schemas.microsoft.com/office/drawing/2014/main" id="{25DAEF12-DF97-F995-8F3D-A1C1FE2B9D68}"/>
              </a:ext>
            </a:extLst>
          </p:cNvPr>
          <p:cNvPicPr>
            <a:picLocks noChangeAspect="1"/>
          </p:cNvPicPr>
          <p:nvPr/>
        </p:nvPicPr>
        <p:blipFill rotWithShape="1">
          <a:blip r:embed="rId2">
            <a:extLst>
              <a:ext uri="{28A0092B-C50C-407E-A947-70E740481C1C}">
                <a14:useLocalDpi xmlns:a14="http://schemas.microsoft.com/office/drawing/2010/main" val="0"/>
              </a:ext>
            </a:extLst>
          </a:blip>
          <a:srcRect l="3799" r="3800" b="1"/>
          <a:stretch/>
        </p:blipFill>
        <p:spPr>
          <a:xfrm rot="5400000">
            <a:off x="2782593" y="-2544139"/>
            <a:ext cx="6618898" cy="11938653"/>
          </a:xfrm>
          <a:prstGeom prst="rect">
            <a:avLst/>
          </a:prstGeom>
        </p:spPr>
      </p:pic>
      <p:sp>
        <p:nvSpPr>
          <p:cNvPr id="4" name="TextBox 3">
            <a:extLst>
              <a:ext uri="{FF2B5EF4-FFF2-40B4-BE49-F238E27FC236}">
                <a16:creationId xmlns:a16="http://schemas.microsoft.com/office/drawing/2014/main" id="{15D13037-BBDC-ADE2-8791-8037A3871FFB}"/>
              </a:ext>
            </a:extLst>
          </p:cNvPr>
          <p:cNvSpPr txBox="1"/>
          <p:nvPr/>
        </p:nvSpPr>
        <p:spPr>
          <a:xfrm>
            <a:off x="3739579" y="987632"/>
            <a:ext cx="4209144" cy="707886"/>
          </a:xfrm>
          <a:prstGeom prst="rect">
            <a:avLst/>
          </a:prstGeom>
          <a:noFill/>
        </p:spPr>
        <p:txBody>
          <a:bodyPr wrap="square" rtlCol="0">
            <a:spAutoFit/>
          </a:bodyPr>
          <a:lstStyle/>
          <a:p>
            <a:r>
              <a:rPr lang="en-US" sz="4000" b="1" u="sng" dirty="0">
                <a:solidFill>
                  <a:schemeClr val="bg2">
                    <a:lumMod val="25000"/>
                  </a:schemeClr>
                </a:solidFill>
                <a:latin typeface="Times New Roman" panose="02020603050405020304" pitchFamily="18" charset="0"/>
                <a:cs typeface="Times New Roman" panose="02020603050405020304" pitchFamily="18" charset="0"/>
              </a:rPr>
              <a:t>Core Concepts:</a:t>
            </a:r>
          </a:p>
        </p:txBody>
      </p:sp>
      <p:sp>
        <p:nvSpPr>
          <p:cNvPr id="6" name="TextBox 5">
            <a:extLst>
              <a:ext uri="{FF2B5EF4-FFF2-40B4-BE49-F238E27FC236}">
                <a16:creationId xmlns:a16="http://schemas.microsoft.com/office/drawing/2014/main" id="{759E83E4-D40F-4855-AAFA-839F32947FBE}"/>
              </a:ext>
            </a:extLst>
          </p:cNvPr>
          <p:cNvSpPr txBox="1"/>
          <p:nvPr/>
        </p:nvSpPr>
        <p:spPr>
          <a:xfrm>
            <a:off x="3739579" y="2082503"/>
            <a:ext cx="7113673" cy="1938992"/>
          </a:xfrm>
          <a:prstGeom prst="rect">
            <a:avLst/>
          </a:prstGeom>
          <a:noFill/>
        </p:spPr>
        <p:txBody>
          <a:bodyPr wrap="square" rtlCol="0">
            <a:spAutoFit/>
          </a:bodyPr>
          <a:lstStyle/>
          <a:p>
            <a:pPr marL="342900" indent="-342900">
              <a:buAutoNum type="arabicPeriod"/>
            </a:pPr>
            <a:r>
              <a:rPr lang="en-US" sz="3000" dirty="0">
                <a:solidFill>
                  <a:schemeClr val="tx2">
                    <a:lumMod val="50000"/>
                  </a:schemeClr>
                </a:solidFill>
                <a:latin typeface="Times New Roman" panose="02020603050405020304" pitchFamily="18" charset="0"/>
                <a:cs typeface="Times New Roman" panose="02020603050405020304" pitchFamily="18" charset="0"/>
              </a:rPr>
              <a:t>Array &amp; String.</a:t>
            </a:r>
          </a:p>
          <a:p>
            <a:pPr marL="342900" indent="-342900">
              <a:buAutoNum type="arabicPeriod"/>
            </a:pPr>
            <a:r>
              <a:rPr lang="en-US" sz="3000" dirty="0">
                <a:solidFill>
                  <a:schemeClr val="tx2">
                    <a:lumMod val="50000"/>
                  </a:schemeClr>
                </a:solidFill>
                <a:latin typeface="Times New Roman" panose="02020603050405020304" pitchFamily="18" charset="0"/>
                <a:cs typeface="Times New Roman" panose="02020603050405020304" pitchFamily="18" charset="0"/>
              </a:rPr>
              <a:t>Control Statements (Loop).</a:t>
            </a:r>
          </a:p>
          <a:p>
            <a:pPr marL="342900" indent="-342900">
              <a:buAutoNum type="arabicPeriod"/>
            </a:pPr>
            <a:r>
              <a:rPr lang="en-US" sz="3000" dirty="0">
                <a:solidFill>
                  <a:schemeClr val="tx2">
                    <a:lumMod val="50000"/>
                  </a:schemeClr>
                </a:solidFill>
                <a:latin typeface="Times New Roman" panose="02020603050405020304" pitchFamily="18" charset="0"/>
                <a:cs typeface="Times New Roman" panose="02020603050405020304" pitchFamily="18" charset="0"/>
              </a:rPr>
              <a:t>Logical Operators.</a:t>
            </a:r>
          </a:p>
          <a:p>
            <a:pPr marL="342900" indent="-342900">
              <a:buAutoNum type="arabicPeriod"/>
            </a:pPr>
            <a:r>
              <a:rPr lang="en-US" sz="3000" dirty="0">
                <a:solidFill>
                  <a:schemeClr val="tx2">
                    <a:lumMod val="50000"/>
                  </a:schemeClr>
                </a:solidFill>
                <a:latin typeface="Times New Roman" panose="02020603050405020304" pitchFamily="18" charset="0"/>
                <a:cs typeface="Times New Roman" panose="02020603050405020304" pitchFamily="18" charset="0"/>
              </a:rPr>
              <a:t>Use input &amp; output.</a:t>
            </a:r>
          </a:p>
        </p:txBody>
      </p:sp>
    </p:spTree>
    <p:extLst>
      <p:ext uri="{BB962C8B-B14F-4D97-AF65-F5344CB8AC3E}">
        <p14:creationId xmlns:p14="http://schemas.microsoft.com/office/powerpoint/2010/main" val="355355028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2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24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par>
                          <p:cTn id="13" fill="hold">
                            <p:stCondLst>
                              <p:cond delay="4703"/>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par>
                          <p:cTn id="16" fill="hold">
                            <p:stCondLst>
                              <p:cond delay="6304"/>
                            </p:stCondLst>
                            <p:childTnLst>
                              <p:par>
                                <p:cTn id="17" presetID="1" presetClass="entr" presetSubtype="0" fill="hold" nodeType="afterEffect">
                                  <p:stCondLst>
                                    <p:cond delay="0"/>
                                  </p:stCondLst>
                                  <p:iterate type="lt">
                                    <p:tmAbs val="100"/>
                                  </p:iterate>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392</Words>
  <Application>Microsoft Office PowerPoint</Application>
  <PresentationFormat>Widescreen</PresentationFormat>
  <Paragraphs>45</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Algerian</vt:lpstr>
      <vt:lpstr>Amasis MT Pro Black</vt:lpstr>
      <vt:lpstr>Arial</vt:lpstr>
      <vt:lpstr>Calibri</vt:lpstr>
      <vt:lpstr>Calibri Light</vt:lpstr>
      <vt:lpstr>Consolas</vt:lpstr>
      <vt:lpstr>Cooper Black</vt:lpstr>
      <vt:lpstr>Google Sans</vt:lpstr>
      <vt:lpstr>Goudy Old Style</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Abir Rahman</dc:creator>
  <cp:lastModifiedBy>Abir Rahman</cp:lastModifiedBy>
  <cp:revision>5</cp:revision>
  <dcterms:created xsi:type="dcterms:W3CDTF">2023-12-10T13:03:46Z</dcterms:created>
  <dcterms:modified xsi:type="dcterms:W3CDTF">2023-12-17T12:33:30Z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2023-12-10T15:22:55Z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51ac486e-4194-40d3-b194-1a1f8c29e155</vt:lpwstr>
  </property>
  <property fmtid="{D5CDD505-2E9C-101B-9397-08002B2CF9AE}" pid="7" name="MSIP_Label_defa4170-0d19-0005-0004-bc88714345d2_ActionId">
    <vt:lpwstr>f6ce5bae-de4b-4e9e-980e-e36839534e87</vt:lpwstr>
  </property>
  <property fmtid="{D5CDD505-2E9C-101B-9397-08002B2CF9AE}" pid="8" name="MSIP_Label_defa4170-0d19-0005-0004-bc88714345d2_ContentBits">
    <vt:lpwstr>0</vt:lpwstr>
  </property>
</Properties>
</file>